
<file path=[Content_Types].xml><?xml version="1.0" encoding="utf-8"?>
<Types xmlns="http://schemas.openxmlformats.org/package/2006/content-types"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17.12.2025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17.12.2025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17.12.2025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17.12.2025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17.12.2025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17.12.2025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17.12.2025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17.12.2025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17.12.2025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17.12.2025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17.12.2025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17.12.2025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Заполнение формы отраслевого статистического наблюдения № 14дс «Сведения о деятельности дневных стационаров медицинских организаций» за 2025 год</a:t>
            </a:r>
            <a:endParaRPr lang="ru-RU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9807036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620688"/>
            <a:ext cx="7846640" cy="4392488"/>
          </a:xfrm>
        </p:spPr>
        <p:txBody>
          <a:bodyPr>
            <a:normAutofit fontScale="90000"/>
          </a:bodyPr>
          <a:lstStyle/>
          <a:p>
            <a:pPr algn="l"/>
            <a:r>
              <a:rPr lang="ru-RU" sz="2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Подтабличная</a:t>
            </a:r>
            <a:r>
              <a:rPr lang="ru-RU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 строка 2500</a:t>
            </a:r>
            <a:r>
              <a:rPr lang="ru-RU" sz="2200" dirty="0" smtClean="0"/>
              <a:t> </a:t>
            </a:r>
            <a:r>
              <a:rPr lang="ru-RU" dirty="0"/>
              <a:t/>
            </a:r>
            <a:br>
              <a:rPr lang="ru-RU" dirty="0"/>
            </a:br>
            <a:r>
              <a:rPr lang="ru-RU" sz="2200" dirty="0">
                <a:latin typeface="Arial" panose="020B0604020202020204" pitchFamily="34" charset="0"/>
                <a:cs typeface="Arial" panose="020B0604020202020204" pitchFamily="34" charset="0"/>
              </a:rPr>
              <a:t>Умерло в дневном стационаре при подразделениях медицинских организаций, оказывающих медицинскую помощь: в стационарных условиях 1_____, </a:t>
            </a:r>
            <a:r>
              <a:rPr lang="ru-RU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2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из </a:t>
            </a:r>
            <a:r>
              <a:rPr lang="ru-RU" sz="2200" dirty="0">
                <a:latin typeface="Arial" panose="020B0604020202020204" pitchFamily="34" charset="0"/>
                <a:cs typeface="Arial" panose="020B0604020202020204" pitchFamily="34" charset="0"/>
              </a:rPr>
              <a:t>них: детей 2 </a:t>
            </a:r>
            <a:r>
              <a:rPr lang="ru-RU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_____,</a:t>
            </a:r>
            <a:br>
              <a:rPr lang="ru-RU" sz="22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лиц старше трудоспособного возраста 3_____</a:t>
            </a:r>
            <a:r>
              <a:rPr lang="ru-RU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br>
              <a:rPr lang="ru-RU" sz="22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в </a:t>
            </a:r>
            <a:r>
              <a:rPr lang="ru-RU" sz="2200" dirty="0">
                <a:latin typeface="Arial" panose="020B0604020202020204" pitchFamily="34" charset="0"/>
                <a:cs typeface="Arial" panose="020B0604020202020204" pitchFamily="34" charset="0"/>
              </a:rPr>
              <a:t>амбулаторных условиях, включая стационары на дому </a:t>
            </a:r>
            <a:r>
              <a:rPr lang="ru-RU" sz="2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r>
              <a:rPr lang="ru-RU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_____, </a:t>
            </a:r>
            <a:br>
              <a:rPr lang="ru-RU" sz="22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из </a:t>
            </a:r>
            <a:r>
              <a:rPr lang="ru-RU" sz="2200" dirty="0">
                <a:latin typeface="Arial" panose="020B0604020202020204" pitchFamily="34" charset="0"/>
                <a:cs typeface="Arial" panose="020B0604020202020204" pitchFamily="34" charset="0"/>
              </a:rPr>
              <a:t>них: детей </a:t>
            </a:r>
            <a:r>
              <a:rPr lang="ru-RU" sz="2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 </a:t>
            </a:r>
            <a:r>
              <a:rPr lang="ru-RU" sz="2200" dirty="0">
                <a:latin typeface="Arial" panose="020B0604020202020204" pitchFamily="34" charset="0"/>
                <a:cs typeface="Arial" panose="020B0604020202020204" pitchFamily="34" charset="0"/>
              </a:rPr>
              <a:t>______</a:t>
            </a:r>
            <a:br>
              <a:rPr lang="ru-RU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лиц старше трудоспособного возраста </a:t>
            </a:r>
            <a:r>
              <a:rPr lang="ru-RU" sz="2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6</a:t>
            </a:r>
            <a:r>
              <a:rPr lang="ru-RU" sz="2200" dirty="0">
                <a:latin typeface="Arial" panose="020B0604020202020204" pitchFamily="34" charset="0"/>
                <a:cs typeface="Arial" panose="020B0604020202020204" pitchFamily="34" charset="0"/>
              </a:rPr>
              <a:t>_____. </a:t>
            </a:r>
            <a:br>
              <a:rPr lang="ru-RU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2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По </a:t>
            </a:r>
            <a:r>
              <a:rPr lang="ru-RU" sz="2200" dirty="0">
                <a:latin typeface="Arial" panose="020B0604020202020204" pitchFamily="34" charset="0"/>
                <a:cs typeface="Arial" panose="020B0604020202020204" pitchFamily="34" charset="0"/>
              </a:rPr>
              <a:t>каждому умершему в дневном стационаре  медицинской организации, оказывающей помощь в  стационарных, амбулаторных условиях и на дому  следует предоставить пояснительную </a:t>
            </a:r>
            <a:r>
              <a:rPr lang="ru-RU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записку.</a:t>
            </a:r>
            <a:r>
              <a:rPr lang="ru-RU" sz="22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ru-RU" sz="2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5641729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3528" y="764704"/>
            <a:ext cx="7920880" cy="4248472"/>
          </a:xfrm>
        </p:spPr>
        <p:txBody>
          <a:bodyPr>
            <a:normAutofit fontScale="90000"/>
          </a:bodyPr>
          <a:lstStyle/>
          <a:p>
            <a:pPr algn="l"/>
            <a:r>
              <a:rPr lang="ru-RU" sz="2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Подтабличная</a:t>
            </a:r>
            <a:r>
              <a:rPr lang="ru-RU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 строка 2500</a:t>
            </a:r>
            <a:br>
              <a:rPr lang="ru-RU" sz="22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000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Внутриформенные</a:t>
            </a:r>
            <a:r>
              <a:rPr lang="ru-RU" sz="2000" i="1" dirty="0" smtClean="0">
                <a:latin typeface="Arial" panose="020B0604020202020204" pitchFamily="34" charset="0"/>
                <a:cs typeface="Arial" panose="020B0604020202020204" pitchFamily="34" charset="0"/>
              </a:rPr>
              <a:t> контроли:</a:t>
            </a:r>
            <a:r>
              <a:rPr lang="ru-RU" sz="2000" i="1" dirty="0" smtClean="0"/>
              <a:t> </a:t>
            </a:r>
            <a:r>
              <a:rPr lang="ru-RU" sz="2000" i="1" dirty="0"/>
              <a:t/>
            </a:r>
            <a:br>
              <a:rPr lang="ru-RU" sz="2000" i="1" dirty="0"/>
            </a:br>
            <a:r>
              <a:rPr lang="ru-RU" sz="2000" b="0" i="1" dirty="0" smtClean="0"/>
              <a:t>Число </a:t>
            </a:r>
            <a:r>
              <a:rPr lang="ru-RU" sz="2200" b="0" i="1" dirty="0" smtClean="0">
                <a:latin typeface="Arial" panose="020B0604020202020204" pitchFamily="34" charset="0"/>
                <a:cs typeface="Arial" panose="020B0604020202020204" pitchFamily="34" charset="0"/>
              </a:rPr>
              <a:t>умерших (взрослых и детей) в </a:t>
            </a:r>
            <a:r>
              <a:rPr lang="ru-RU" sz="2200" b="0" i="1" dirty="0">
                <a:latin typeface="Arial" panose="020B0604020202020204" pitchFamily="34" charset="0"/>
                <a:cs typeface="Arial" panose="020B0604020202020204" pitchFamily="34" charset="0"/>
              </a:rPr>
              <a:t>дневном стационаре </a:t>
            </a:r>
            <a:r>
              <a:rPr lang="ru-RU" sz="2200" b="0" i="1" dirty="0" smtClean="0">
                <a:latin typeface="Arial" panose="020B0604020202020204" pitchFamily="34" charset="0"/>
                <a:cs typeface="Arial" panose="020B0604020202020204" pitchFamily="34" charset="0"/>
              </a:rPr>
              <a:t>медицинских </a:t>
            </a:r>
            <a:r>
              <a:rPr lang="ru-RU" sz="2200" b="0" i="1" dirty="0">
                <a:latin typeface="Arial" panose="020B0604020202020204" pitchFamily="34" charset="0"/>
                <a:cs typeface="Arial" panose="020B0604020202020204" pitchFamily="34" charset="0"/>
              </a:rPr>
              <a:t>организаций, оказывающих медицинскую </a:t>
            </a:r>
            <a:r>
              <a:rPr lang="ru-RU" sz="2200" b="0" i="1" dirty="0" smtClean="0">
                <a:latin typeface="Arial" panose="020B0604020202020204" pitchFamily="34" charset="0"/>
                <a:cs typeface="Arial" panose="020B0604020202020204" pitchFamily="34" charset="0"/>
              </a:rPr>
              <a:t>помощь </a:t>
            </a:r>
            <a:r>
              <a:rPr lang="ru-RU" sz="2200" b="0" i="1" dirty="0">
                <a:latin typeface="Arial" panose="020B0604020202020204" pitchFamily="34" charset="0"/>
                <a:cs typeface="Arial" panose="020B0604020202020204" pitchFamily="34" charset="0"/>
              </a:rPr>
              <a:t>в стационарных </a:t>
            </a:r>
            <a:r>
              <a:rPr lang="ru-RU" sz="2200" b="0" i="1" dirty="0" smtClean="0">
                <a:latin typeface="Arial" panose="020B0604020202020204" pitchFamily="34" charset="0"/>
                <a:cs typeface="Arial" panose="020B0604020202020204" pitchFamily="34" charset="0"/>
              </a:rPr>
              <a:t>условиях:</a:t>
            </a:r>
            <a:br>
              <a:rPr lang="ru-RU" sz="2200" b="0" i="1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200" b="0" dirty="0">
                <a:latin typeface="Arial" panose="020B0604020202020204" pitchFamily="34" charset="0"/>
                <a:cs typeface="Arial" panose="020B0604020202020204" pitchFamily="34" charset="0"/>
              </a:rPr>
              <a:t>141.2500.1.01.=141.3000.1.06.+141.3500.1.06.</a:t>
            </a:r>
            <a:br>
              <a:rPr lang="ru-RU" sz="2200" b="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200" b="0" i="1" dirty="0">
                <a:latin typeface="Arial" panose="020B0604020202020204" pitchFamily="34" charset="0"/>
                <a:cs typeface="Arial" panose="020B0604020202020204" pitchFamily="34" charset="0"/>
              </a:rPr>
              <a:t>Число умерших </a:t>
            </a:r>
            <a:r>
              <a:rPr lang="ru-RU" sz="2200" b="0" i="1" dirty="0" smtClean="0">
                <a:latin typeface="Arial" panose="020B0604020202020204" pitchFamily="34" charset="0"/>
                <a:cs typeface="Arial" panose="020B0604020202020204" pitchFamily="34" charset="0"/>
              </a:rPr>
              <a:t>детей </a:t>
            </a:r>
            <a:r>
              <a:rPr lang="ru-RU" sz="2200" b="0" i="1" dirty="0">
                <a:latin typeface="Arial" panose="020B0604020202020204" pitchFamily="34" charset="0"/>
                <a:cs typeface="Arial" panose="020B0604020202020204" pitchFamily="34" charset="0"/>
              </a:rPr>
              <a:t>в дневном стационаре медицинских организаций, оказывающих медицинскую помощь в стационарных условиях:</a:t>
            </a:r>
            <a:br>
              <a:rPr lang="ru-RU" sz="2200" b="0" i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200" b="0" dirty="0" smtClean="0">
                <a:latin typeface="Arial" panose="020B0604020202020204" pitchFamily="34" charset="0"/>
                <a:cs typeface="Arial" panose="020B0604020202020204" pitchFamily="34" charset="0"/>
              </a:rPr>
              <a:t>141.2500.1.02</a:t>
            </a:r>
            <a:r>
              <a:rPr lang="ru-RU" sz="2200" b="0" dirty="0">
                <a:latin typeface="Arial" panose="020B0604020202020204" pitchFamily="34" charset="0"/>
                <a:cs typeface="Arial" panose="020B0604020202020204" pitchFamily="34" charset="0"/>
              </a:rPr>
              <a:t>.=141.3500.1.06</a:t>
            </a:r>
            <a:br>
              <a:rPr lang="ru-RU" sz="2200" b="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200" b="0" i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Число умерших лиц старше трудоспособного возраста  в дневном стационаре медицинских организаций, оказывающих медицинскую помощь в стационарных условиях:</a:t>
            </a:r>
            <a:br>
              <a:rPr lang="ru-RU" sz="2200" b="0" i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200" b="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141.2500.1.03.=141.3100.1.06</a:t>
            </a:r>
            <a:endParaRPr lang="ru-RU" sz="2200" b="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5808407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3528" y="188640"/>
            <a:ext cx="8208912" cy="5112568"/>
          </a:xfrm>
        </p:spPr>
        <p:txBody>
          <a:bodyPr>
            <a:normAutofit/>
          </a:bodyPr>
          <a:lstStyle/>
          <a:p>
            <a:pPr algn="l"/>
            <a:r>
              <a:rPr lang="ru-RU" sz="22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Подтабличная</a:t>
            </a:r>
            <a:r>
              <a:rPr lang="ru-RU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 строка 2600</a:t>
            </a:r>
            <a:r>
              <a:rPr lang="ru-RU" sz="2200" dirty="0" smtClean="0"/>
              <a:t> </a:t>
            </a:r>
            <a:r>
              <a:rPr lang="ru-RU" dirty="0"/>
              <a:t/>
            </a:r>
            <a:br>
              <a:rPr lang="ru-RU" dirty="0"/>
            </a:br>
            <a:r>
              <a:rPr lang="ru-RU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Число выписанных сельских жителей из дневных стационаров медицинских </a:t>
            </a:r>
            <a:r>
              <a:rPr lang="ru-RU" sz="2200" dirty="0">
                <a:latin typeface="Arial" panose="020B0604020202020204" pitchFamily="34" charset="0"/>
                <a:cs typeface="Arial" panose="020B0604020202020204" pitchFamily="34" charset="0"/>
              </a:rPr>
              <a:t>организаций, оказывающих медицинскую помощь: </a:t>
            </a:r>
            <a:r>
              <a:rPr lang="ru-RU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br>
              <a:rPr lang="ru-RU" sz="22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в </a:t>
            </a:r>
            <a:r>
              <a:rPr lang="ru-RU" sz="2200" dirty="0">
                <a:latin typeface="Arial" panose="020B0604020202020204" pitchFamily="34" charset="0"/>
                <a:cs typeface="Arial" panose="020B0604020202020204" pitchFamily="34" charset="0"/>
              </a:rPr>
              <a:t>стационарных условиях 1_____, </a:t>
            </a:r>
            <a:r>
              <a:rPr lang="ru-RU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2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из </a:t>
            </a:r>
            <a:r>
              <a:rPr lang="ru-RU" sz="2200" dirty="0">
                <a:latin typeface="Arial" panose="020B0604020202020204" pitchFamily="34" charset="0"/>
                <a:cs typeface="Arial" panose="020B0604020202020204" pitchFamily="34" charset="0"/>
              </a:rPr>
              <a:t>них: детей 2 </a:t>
            </a:r>
            <a:r>
              <a:rPr lang="ru-RU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_____,</a:t>
            </a:r>
            <a:br>
              <a:rPr lang="ru-RU" sz="22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лиц старше трудоспособного возраста 3_____</a:t>
            </a:r>
            <a:r>
              <a:rPr lang="ru-RU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br>
              <a:rPr lang="ru-RU" sz="22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в </a:t>
            </a:r>
            <a:r>
              <a:rPr lang="ru-RU" sz="2200" dirty="0">
                <a:latin typeface="Arial" panose="020B0604020202020204" pitchFamily="34" charset="0"/>
                <a:cs typeface="Arial" panose="020B0604020202020204" pitchFamily="34" charset="0"/>
              </a:rPr>
              <a:t>амбулаторных условиях, включая стационары на дому </a:t>
            </a:r>
            <a:r>
              <a:rPr lang="ru-RU" sz="2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</a:t>
            </a:r>
            <a:r>
              <a:rPr lang="ru-RU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_____, </a:t>
            </a:r>
            <a:br>
              <a:rPr lang="ru-RU" sz="22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из </a:t>
            </a:r>
            <a:r>
              <a:rPr lang="ru-RU" sz="2200" dirty="0">
                <a:latin typeface="Arial" panose="020B0604020202020204" pitchFamily="34" charset="0"/>
                <a:cs typeface="Arial" panose="020B0604020202020204" pitchFamily="34" charset="0"/>
              </a:rPr>
              <a:t>них: детей </a:t>
            </a:r>
            <a:r>
              <a:rPr lang="ru-RU" sz="2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 </a:t>
            </a:r>
            <a:r>
              <a:rPr lang="ru-RU" sz="2200" dirty="0">
                <a:latin typeface="Arial" panose="020B0604020202020204" pitchFamily="34" charset="0"/>
                <a:cs typeface="Arial" panose="020B0604020202020204" pitchFamily="34" charset="0"/>
              </a:rPr>
              <a:t>______</a:t>
            </a:r>
            <a:br>
              <a:rPr lang="ru-RU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лиц старше трудоспособного возраста </a:t>
            </a:r>
            <a:r>
              <a:rPr lang="ru-RU" sz="2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6</a:t>
            </a:r>
            <a:r>
              <a:rPr lang="ru-RU" sz="2200" dirty="0">
                <a:latin typeface="Arial" panose="020B0604020202020204" pitchFamily="34" charset="0"/>
                <a:cs typeface="Arial" panose="020B0604020202020204" pitchFamily="34" charset="0"/>
              </a:rPr>
              <a:t>_____. </a:t>
            </a:r>
            <a:br>
              <a:rPr lang="ru-RU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2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ru-RU" sz="2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1991223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3528" y="188640"/>
            <a:ext cx="8208912" cy="4464496"/>
          </a:xfrm>
        </p:spPr>
        <p:txBody>
          <a:bodyPr>
            <a:normAutofit/>
          </a:bodyPr>
          <a:lstStyle/>
          <a:p>
            <a:pPr algn="ctr"/>
            <a:r>
              <a:rPr lang="ru-RU" sz="2200" dirty="0">
                <a:latin typeface="Arial" panose="020B0604020202020204" pitchFamily="34" charset="0"/>
                <a:cs typeface="Arial" panose="020B0604020202020204" pitchFamily="34" charset="0"/>
              </a:rPr>
              <a:t>«Состав </a:t>
            </a:r>
            <a:r>
              <a:rPr lang="ru-RU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пациентов, </a:t>
            </a:r>
            <a:r>
              <a:rPr lang="ru-RU" sz="2200" dirty="0">
                <a:latin typeface="Arial" panose="020B0604020202020204" pitchFamily="34" charset="0"/>
                <a:cs typeface="Arial" panose="020B0604020202020204" pitchFamily="34" charset="0"/>
              </a:rPr>
              <a:t>сроки и исходы лечения</a:t>
            </a:r>
            <a:r>
              <a:rPr lang="ru-RU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»</a:t>
            </a:r>
            <a:br>
              <a:rPr lang="ru-RU" sz="22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(таблицы 3000,</a:t>
            </a:r>
            <a:r>
              <a:rPr lang="ru-RU" sz="2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3100</a:t>
            </a:r>
            <a:r>
              <a:rPr lang="ru-RU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 и 3500)</a:t>
            </a:r>
            <a:br>
              <a:rPr lang="ru-RU" sz="22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2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2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2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2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2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Добавлена </a:t>
            </a:r>
            <a:r>
              <a:rPr lang="ru-RU" sz="2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таблица 3100«Состав </a:t>
            </a:r>
            <a:r>
              <a:rPr lang="ru-RU" sz="2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пациентов старше трудоспособного возраста, </a:t>
            </a:r>
            <a:r>
              <a:rPr lang="ru-RU" sz="2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сроки и исходы лечения</a:t>
            </a:r>
            <a:r>
              <a:rPr lang="ru-RU" sz="2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»,</a:t>
            </a:r>
            <a:br>
              <a:rPr lang="ru-RU" sz="2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2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заполнение данной таблицы аналогично таблицам 3000 и 3500</a:t>
            </a:r>
            <a:r>
              <a:rPr lang="ru-RU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2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2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ru-RU" sz="2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1760378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260648"/>
            <a:ext cx="8424936" cy="525658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2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2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2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2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2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2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Таблица </a:t>
            </a:r>
            <a:r>
              <a:rPr lang="ru-RU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3000 «Состав пациентов в возрасте  18 лет и старше, сроки и исходы лечения</a:t>
            </a:r>
            <a:r>
              <a:rPr lang="ru-RU" sz="22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» </a:t>
            </a:r>
            <a:br>
              <a:rPr lang="ru-RU" sz="22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2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Строка </a:t>
            </a:r>
            <a:r>
              <a:rPr lang="ru-RU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 (всего) должна быть равна сумме строк со 2 по  </a:t>
            </a:r>
            <a:r>
              <a:rPr lang="ru-RU" sz="22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19 </a:t>
            </a:r>
            <a:r>
              <a:rPr lang="ru-RU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 графам с 4 по 9</a:t>
            </a:r>
            <a:br>
              <a:rPr lang="ru-RU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2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2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2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Таблица </a:t>
            </a:r>
            <a:r>
              <a:rPr lang="ru-RU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3500 «Состав пациентов в возрасте 0-17  лет включительно, сроки и исходы лечения</a:t>
            </a:r>
            <a:r>
              <a:rPr lang="ru-RU" sz="22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»</a:t>
            </a:r>
            <a:r>
              <a:rPr lang="ru-RU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Строка 1 (всего) должна быть равна сумме строк со 2 по  </a:t>
            </a:r>
            <a:r>
              <a:rPr lang="ru-RU" sz="22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 </a:t>
            </a:r>
            <a:r>
              <a:rPr lang="ru-RU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 графам с 4 по 9</a:t>
            </a:r>
            <a:br>
              <a:rPr lang="ru-RU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2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При</a:t>
            </a:r>
            <a:r>
              <a:rPr lang="ru-RU" sz="2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заполнении строки </a:t>
            </a:r>
            <a:r>
              <a:rPr lang="ru-RU" sz="22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«Кроме </a:t>
            </a:r>
            <a:r>
              <a:rPr lang="ru-RU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того: факторы, влияющие на состояние здоровья и обращения в учреждения </a:t>
            </a:r>
            <a:r>
              <a:rPr lang="ru-RU" sz="22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здравоохранения» (</a:t>
            </a:r>
            <a:r>
              <a:rPr lang="en-US" sz="22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Z00-Z99</a:t>
            </a:r>
            <a:r>
              <a:rPr lang="ru-RU" sz="22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 следует предоставить пояснительную записку с указанием причин </a:t>
            </a:r>
            <a:r>
              <a:rPr lang="ru-RU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лечения пациентов </a:t>
            </a:r>
            <a:r>
              <a:rPr lang="ru-RU" sz="22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 дневных стационарах и стационарах на дому по данному классу болезней.</a:t>
            </a:r>
            <a:br>
              <a:rPr lang="ru-RU" sz="22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ru-RU" sz="2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7354707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3528" y="620688"/>
            <a:ext cx="8208912" cy="446449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2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</a:t>
            </a:r>
            <a:r>
              <a:rPr lang="ru-RU" sz="2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аблица </a:t>
            </a:r>
            <a:r>
              <a:rPr lang="ru-RU" sz="2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3100«Состав </a:t>
            </a:r>
            <a:r>
              <a:rPr lang="ru-RU" sz="2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пациентов старше трудоспособного возраста, </a:t>
            </a:r>
            <a:r>
              <a:rPr lang="ru-RU" sz="2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сроки и исходы </a:t>
            </a:r>
            <a:r>
              <a:rPr lang="ru-RU" sz="220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лечения</a:t>
            </a:r>
            <a:r>
              <a:rPr lang="ru-RU" sz="220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»</a:t>
            </a:r>
            <a:br>
              <a:rPr lang="ru-RU" sz="220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2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Строка 1 (всего) должна быть равна сумме строк со 2 по  19 по графам с 4 по 9</a:t>
            </a:r>
            <a:br>
              <a:rPr lang="ru-RU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2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При</a:t>
            </a:r>
            <a:r>
              <a:rPr lang="ru-RU" sz="22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заполнении строки 20 </a:t>
            </a:r>
            <a:r>
              <a:rPr lang="ru-RU" sz="22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«Кроме </a:t>
            </a:r>
            <a:r>
              <a:rPr lang="ru-RU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того: факторы, влияющие на состояние здоровья и обращения в учреждения </a:t>
            </a:r>
            <a:r>
              <a:rPr lang="ru-RU" sz="22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здравоохранения» (</a:t>
            </a:r>
            <a:r>
              <a:rPr lang="en-US" sz="22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Z00-Z99</a:t>
            </a:r>
            <a:r>
              <a:rPr lang="ru-RU" sz="22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 следует предоставить пояснительную записку с указанием причин </a:t>
            </a:r>
            <a:r>
              <a:rPr lang="ru-RU" sz="2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лечения пациентов старше трудоспособного </a:t>
            </a:r>
            <a:r>
              <a:rPr lang="ru-RU" sz="22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возраста в дневных стационарах и стационарах на дому по данному классу болезней.</a:t>
            </a:r>
            <a:br>
              <a:rPr lang="ru-RU" sz="22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ru-RU" sz="22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1393591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3528" y="188640"/>
            <a:ext cx="8208912" cy="3384376"/>
          </a:xfrm>
        </p:spPr>
        <p:txBody>
          <a:bodyPr>
            <a:normAutofit/>
          </a:bodyPr>
          <a:lstStyle/>
          <a:p>
            <a:pPr algn="ctr"/>
            <a:r>
              <a:rPr lang="ru-RU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2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36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Благодарю за внимание</a:t>
            </a:r>
            <a:endParaRPr lang="ru-RU" sz="3600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465135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Приказ Министерства здравоохранения Российской Федерации от 9 декабря 1999г. №438 « Об организации деятельности дневных стационаров в лечебно- профилактических учреждениях»</a:t>
            </a:r>
            <a:endParaRPr lang="ru-RU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262505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1556793"/>
            <a:ext cx="7846640" cy="202557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Форма 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отраслевого </a:t>
            </a: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статистического 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наблюдения № 14дс «Сведения о деятельности дневных стационаров медицинских организаций» </a:t>
            </a: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 (утверждена приказом Министерства здравоохранения Российской Федерации от 30 декабря 2002г. №413 )</a:t>
            </a:r>
            <a:endParaRPr lang="ru-RU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1568597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1556793"/>
            <a:ext cx="7846640" cy="202557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Приказ </a:t>
            </a: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>Министерства здравоохранения Российской Федерации от 13 ноября 2003г. </a:t>
            </a: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№ 548  </a:t>
            </a:r>
            <a:b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«Об утверждении инструкции по заполнению отчетной формы по дневным стационарам»</a:t>
            </a:r>
            <a:b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Вступил в действие с 1 декабря 2003 года</a:t>
            </a:r>
            <a:endParaRPr lang="ru-RU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751507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620688"/>
            <a:ext cx="7992888" cy="2952328"/>
          </a:xfrm>
        </p:spPr>
        <p:txBody>
          <a:bodyPr>
            <a:normAutofit fontScale="90000"/>
          </a:bodyPr>
          <a:lstStyle/>
          <a:p>
            <a:pPr algn="ctr" fontAlgn="t"/>
            <a: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4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4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400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Таблица 1010 </a:t>
            </a:r>
            <a:br>
              <a:rPr lang="ru-RU" sz="2400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400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без изменений  </a:t>
            </a:r>
            <a:r>
              <a:rPr lang="ru-RU" sz="2400" b="0" i="1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400" b="0" i="1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400" b="0" i="1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400" b="0" i="1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400" b="0" i="1" dirty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400" b="0" i="1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1600" i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Межформенные</a:t>
            </a:r>
            <a:r>
              <a:rPr lang="ru-RU" sz="1600" i="1" dirty="0" smtClean="0">
                <a:latin typeface="Arial" panose="020B0604020202020204" pitchFamily="34" charset="0"/>
                <a:cs typeface="Arial" panose="020B0604020202020204" pitchFamily="34" charset="0"/>
              </a:rPr>
              <a:t> контроли: </a:t>
            </a:r>
            <a:r>
              <a:rPr lang="ru-R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16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1600" b="0" i="1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Число </a:t>
            </a:r>
            <a:r>
              <a:rPr lang="ru-RU" sz="1600" b="0" i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дневных </a:t>
            </a:r>
            <a:r>
              <a:rPr lang="ru-RU" sz="1600" b="0" i="1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стационаров для взрослых: </a:t>
            </a:r>
            <a:r>
              <a:rPr lang="ru-RU" sz="1600" b="0" i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1600" b="0" i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1600" b="0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141.1010.1.03.+141.1010.1.05</a:t>
            </a:r>
            <a:r>
              <a:rPr lang="ru-RU" sz="1600" b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.=30.1001.16.04</a:t>
            </a:r>
            <a:br>
              <a:rPr lang="ru-RU" sz="1600" b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1600" b="0" i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Число дневных </a:t>
            </a:r>
            <a:r>
              <a:rPr lang="ru-RU" sz="1600" b="0" i="1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стационаров для детей:</a:t>
            </a:r>
            <a:r>
              <a:rPr lang="ru-RU" sz="1600" b="0" i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1600" b="0" i="1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1600" b="0" dirty="0" smtClean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>141.1010.1.04.+141.1010.1.06.=30.1001.17.04</a:t>
            </a:r>
            <a:r>
              <a:rPr lang="ru-RU" sz="1600" b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1600" b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1600" b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1600" b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1600" b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1600" b="0" dirty="0">
                <a:effectLst/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16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ru-RU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457200" y="3103177"/>
          <a:ext cx="8229600" cy="1281883"/>
        </p:xfrm>
        <a:graphic>
          <a:graphicData uri="http://schemas.openxmlformats.org/drawingml/2006/table">
            <a:tbl>
              <a:tblPr/>
              <a:tblGrid>
                <a:gridCol w="3139093"/>
                <a:gridCol w="386896"/>
                <a:gridCol w="1250133"/>
                <a:gridCol w="1260718"/>
                <a:gridCol w="1260718"/>
                <a:gridCol w="932042"/>
              </a:tblGrid>
              <a:tr h="471698"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/>
                          <a:ea typeface="Times New Roman"/>
                        </a:rPr>
                        <a:t>		 </a:t>
                      </a:r>
                    </a:p>
                  </a:txBody>
                  <a:tcPr marL="58962" marR="5896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/>
                          <a:ea typeface="Times New Roman"/>
                        </a:rPr>
                        <a:t>№ стр.</a:t>
                      </a:r>
                    </a:p>
                  </a:txBody>
                  <a:tcPr marL="58962" marR="589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/>
                          <a:ea typeface="Times New Roman"/>
                        </a:rPr>
                        <a:t>Число дневных стационаров, оказывающих медицинскую помощь в стационарных условиях </a:t>
                      </a:r>
                    </a:p>
                  </a:txBody>
                  <a:tcPr marL="58962" marR="589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/>
                          <a:ea typeface="Times New Roman"/>
                        </a:rPr>
                        <a:t>Число дневных стационаров, оказывающих медицинскую помощь в амбулаторных условиях</a:t>
                      </a:r>
                    </a:p>
                  </a:txBody>
                  <a:tcPr marL="58962" marR="589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8125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/>
                          <a:ea typeface="Times New Roman"/>
                        </a:rPr>
                        <a:t>для взрослых </a:t>
                      </a:r>
                    </a:p>
                  </a:txBody>
                  <a:tcPr marL="58962" marR="589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/>
                          <a:ea typeface="Times New Roman"/>
                        </a:rPr>
                        <a:t>для детей</a:t>
                      </a:r>
                    </a:p>
                  </a:txBody>
                  <a:tcPr marL="58962" marR="589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/>
                          <a:ea typeface="Times New Roman"/>
                        </a:rPr>
                        <a:t>для взрослых </a:t>
                      </a:r>
                    </a:p>
                  </a:txBody>
                  <a:tcPr marL="58962" marR="589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/>
                          <a:ea typeface="Times New Roman"/>
                        </a:rPr>
                        <a:t>для детей</a:t>
                      </a:r>
                    </a:p>
                  </a:txBody>
                  <a:tcPr marL="58962" marR="589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57233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/>
                          <a:ea typeface="Times New Roman"/>
                        </a:rPr>
                        <a:t>1</a:t>
                      </a:r>
                    </a:p>
                  </a:txBody>
                  <a:tcPr marL="58962" marR="5896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/>
                          <a:ea typeface="Times New Roman"/>
                        </a:rPr>
                        <a:t>2</a:t>
                      </a:r>
                    </a:p>
                  </a:txBody>
                  <a:tcPr marL="58962" marR="589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/>
                          <a:ea typeface="Times New Roman"/>
                        </a:rPr>
                        <a:t>3</a:t>
                      </a:r>
                    </a:p>
                  </a:txBody>
                  <a:tcPr marL="58962" marR="589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/>
                          <a:ea typeface="Times New Roman"/>
                        </a:rPr>
                        <a:t>4</a:t>
                      </a:r>
                    </a:p>
                  </a:txBody>
                  <a:tcPr marL="58962" marR="5896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/>
                          <a:ea typeface="Times New Roman"/>
                        </a:rPr>
                        <a:t>5</a:t>
                      </a:r>
                    </a:p>
                  </a:txBody>
                  <a:tcPr marL="58962" marR="589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/>
                          <a:ea typeface="Times New Roman"/>
                        </a:rPr>
                        <a:t>6</a:t>
                      </a:r>
                    </a:p>
                  </a:txBody>
                  <a:tcPr marL="58962" marR="5896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723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/>
                          <a:ea typeface="Times New Roman"/>
                        </a:rPr>
                        <a:t>Всего</a:t>
                      </a:r>
                    </a:p>
                  </a:txBody>
                  <a:tcPr marL="58962" marR="5896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/>
                          <a:ea typeface="Times New Roman"/>
                        </a:rPr>
                        <a:t>1</a:t>
                      </a:r>
                    </a:p>
                  </a:txBody>
                  <a:tcPr marL="58962" marR="589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58962" marR="589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58962" marR="589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58962" marR="589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58962" marR="589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314465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/>
                          <a:ea typeface="Times New Roman"/>
                        </a:rPr>
                        <a:t>из них в медицинских организациях, расположенных в сельской местности</a:t>
                      </a:r>
                    </a:p>
                  </a:txBody>
                  <a:tcPr marL="58962" marR="5896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/>
                          <a:ea typeface="Times New Roman"/>
                        </a:rPr>
                        <a:t>2</a:t>
                      </a:r>
                    </a:p>
                  </a:txBody>
                  <a:tcPr marL="58962" marR="58962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8962" marR="5896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8962" marR="5896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0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8962" marR="5896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58962" marR="58962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2480821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620688"/>
            <a:ext cx="7846640" cy="1296143"/>
          </a:xfrm>
        </p:spPr>
        <p:txBody>
          <a:bodyPr>
            <a:normAutofit fontScale="90000"/>
          </a:bodyPr>
          <a:lstStyle/>
          <a:p>
            <a:r>
              <a:rPr lang="ru-RU" sz="2200" dirty="0">
                <a:latin typeface="Arial" panose="020B0604020202020204" pitchFamily="34" charset="0"/>
                <a:cs typeface="Arial" panose="020B0604020202020204" pitchFamily="34" charset="0"/>
              </a:rPr>
              <a:t>Таблица </a:t>
            </a:r>
            <a:r>
              <a:rPr lang="ru-RU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2000</a:t>
            </a:r>
            <a:r>
              <a:rPr lang="ru-RU" sz="2200" dirty="0" smtClean="0"/>
              <a:t> </a:t>
            </a:r>
            <a:r>
              <a:rPr lang="ru-RU" dirty="0"/>
              <a:t/>
            </a:r>
            <a:br>
              <a:rPr lang="ru-RU" dirty="0"/>
            </a:br>
            <a:r>
              <a:rPr lang="ru-RU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«Использование </a:t>
            </a:r>
            <a:r>
              <a:rPr lang="ru-RU" sz="2200" dirty="0">
                <a:latin typeface="Arial" panose="020B0604020202020204" pitchFamily="34" charset="0"/>
                <a:cs typeface="Arial" panose="020B0604020202020204" pitchFamily="34" charset="0"/>
              </a:rPr>
              <a:t>коек дневного стационара медицинской организации по профилям» </a:t>
            </a:r>
            <a:r>
              <a:rPr lang="ru-RU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2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2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200" b="0" dirty="0" smtClean="0">
                <a:latin typeface="Arial" panose="020B0604020202020204" pitchFamily="34" charset="0"/>
                <a:cs typeface="Arial" panose="020B0604020202020204" pitchFamily="34" charset="0"/>
              </a:rPr>
              <a:t>Убрали строки </a:t>
            </a:r>
            <a:r>
              <a:rPr lang="ru-RU" sz="2200" b="0" dirty="0" smtClean="0">
                <a:latin typeface="Arial" panose="020B0604020202020204" pitchFamily="34" charset="0"/>
                <a:cs typeface="Arial" panose="020B0604020202020204" pitchFamily="34" charset="0"/>
              </a:rPr>
              <a:t>и привели </a:t>
            </a:r>
            <a:r>
              <a:rPr lang="ru-RU" sz="2200" b="0" dirty="0">
                <a:latin typeface="Arial" panose="020B0604020202020204" pitchFamily="34" charset="0"/>
                <a:cs typeface="Arial" panose="020B0604020202020204" pitchFamily="34" charset="0"/>
              </a:rPr>
              <a:t>в соответствие нумерацию </a:t>
            </a:r>
            <a:r>
              <a:rPr lang="ru-RU" sz="2200" b="0" dirty="0" smtClean="0">
                <a:latin typeface="Arial" panose="020B0604020202020204" pitchFamily="34" charset="0"/>
                <a:cs typeface="Arial" panose="020B0604020202020204" pitchFamily="34" charset="0"/>
              </a:rPr>
              <a:t>строк </a:t>
            </a:r>
            <a:r>
              <a:rPr lang="ru-RU" sz="2200" b="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1-</a:t>
            </a:r>
            <a:r>
              <a:rPr lang="ru-RU" sz="2200" b="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74</a:t>
            </a:r>
            <a:endParaRPr lang="ru-RU" sz="2200" b="0" dirty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496" y="2276872"/>
            <a:ext cx="9108504" cy="12241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3034494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620688"/>
            <a:ext cx="7846640" cy="1296143"/>
          </a:xfrm>
        </p:spPr>
        <p:txBody>
          <a:bodyPr>
            <a:normAutofit fontScale="90000"/>
          </a:bodyPr>
          <a:lstStyle/>
          <a:p>
            <a:r>
              <a:rPr lang="ru-RU" sz="2200" dirty="0">
                <a:latin typeface="Arial" panose="020B0604020202020204" pitchFamily="34" charset="0"/>
                <a:cs typeface="Arial" panose="020B0604020202020204" pitchFamily="34" charset="0"/>
              </a:rPr>
              <a:t>Таблица </a:t>
            </a:r>
            <a:r>
              <a:rPr lang="ru-RU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2000</a:t>
            </a:r>
            <a:r>
              <a:rPr lang="ru-RU" sz="2200" dirty="0" smtClean="0"/>
              <a:t> </a:t>
            </a:r>
            <a:r>
              <a:rPr lang="ru-RU" dirty="0"/>
              <a:t/>
            </a:r>
            <a:br>
              <a:rPr lang="ru-RU" dirty="0"/>
            </a:br>
            <a:r>
              <a:rPr lang="ru-RU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«Использование </a:t>
            </a:r>
            <a:r>
              <a:rPr lang="ru-RU" sz="2200" dirty="0">
                <a:latin typeface="Arial" panose="020B0604020202020204" pitchFamily="34" charset="0"/>
                <a:cs typeface="Arial" panose="020B0604020202020204" pitchFamily="34" charset="0"/>
              </a:rPr>
              <a:t>коек дневного стационара медицинской организации по профилям» </a:t>
            </a:r>
            <a:r>
              <a:rPr lang="ru-RU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2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2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ru-RU" sz="2200" b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67544" y="1582341"/>
            <a:ext cx="820891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Число коек в дневном стационаре </a:t>
            </a:r>
            <a:r>
              <a:rPr lang="ru-RU" dirty="0" smtClean="0"/>
              <a:t>показывают </a:t>
            </a:r>
            <a:r>
              <a:rPr lang="ru-RU" dirty="0"/>
              <a:t>в соответствии с приказом об организации данного структурного подразделения медицинской </a:t>
            </a:r>
            <a:r>
              <a:rPr lang="ru-RU" dirty="0" smtClean="0"/>
              <a:t>организации.</a:t>
            </a:r>
          </a:p>
          <a:p>
            <a:endParaRPr lang="ru-RU" dirty="0"/>
          </a:p>
          <a:p>
            <a:r>
              <a:rPr lang="ru-RU" dirty="0"/>
              <a:t>Число </a:t>
            </a:r>
            <a:r>
              <a:rPr lang="ru-RU" dirty="0" smtClean="0"/>
              <a:t>коек </a:t>
            </a:r>
            <a:r>
              <a:rPr lang="ru-RU" dirty="0"/>
              <a:t>на конец года заполняется без учета  сменности </a:t>
            </a:r>
            <a:r>
              <a:rPr lang="ru-RU" dirty="0" smtClean="0"/>
              <a:t>работы.</a:t>
            </a:r>
          </a:p>
          <a:p>
            <a:endParaRPr lang="ru-RU" dirty="0"/>
          </a:p>
          <a:p>
            <a:r>
              <a:rPr lang="ru-RU" dirty="0"/>
              <a:t>Число среднегодовых коек заполняется с учетом  сменности работы и указывается целыми числами. </a:t>
            </a:r>
          </a:p>
        </p:txBody>
      </p:sp>
    </p:spTree>
    <p:extLst>
      <p:ext uri="{BB962C8B-B14F-4D97-AF65-F5344CB8AC3E}">
        <p14:creationId xmlns:p14="http://schemas.microsoft.com/office/powerpoint/2010/main" val="353027426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620688"/>
            <a:ext cx="7846640" cy="1296143"/>
          </a:xfrm>
        </p:spPr>
        <p:txBody>
          <a:bodyPr>
            <a:normAutofit fontScale="90000"/>
          </a:bodyPr>
          <a:lstStyle/>
          <a:p>
            <a:r>
              <a:rPr lang="ru-RU" sz="2200" dirty="0">
                <a:latin typeface="Arial" panose="020B0604020202020204" pitchFamily="34" charset="0"/>
                <a:cs typeface="Arial" panose="020B0604020202020204" pitchFamily="34" charset="0"/>
              </a:rPr>
              <a:t>Таблица </a:t>
            </a:r>
            <a:r>
              <a:rPr lang="ru-RU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2000</a:t>
            </a:r>
            <a:r>
              <a:rPr lang="ru-RU" sz="2200" dirty="0" smtClean="0"/>
              <a:t> </a:t>
            </a:r>
            <a:r>
              <a:rPr lang="ru-RU" dirty="0"/>
              <a:t/>
            </a:r>
            <a:br>
              <a:rPr lang="ru-RU" dirty="0"/>
            </a:br>
            <a:r>
              <a:rPr lang="ru-RU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«Использование </a:t>
            </a:r>
            <a:r>
              <a:rPr lang="ru-RU" sz="2200" dirty="0">
                <a:latin typeface="Arial" panose="020B0604020202020204" pitchFamily="34" charset="0"/>
                <a:cs typeface="Arial" panose="020B0604020202020204" pitchFamily="34" charset="0"/>
              </a:rPr>
              <a:t>коек дневного стационара медицинской организации по профилям» </a:t>
            </a:r>
            <a:r>
              <a:rPr lang="ru-RU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2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2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ru-RU" sz="2200" b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67544" y="1582341"/>
            <a:ext cx="8208912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</a:t>
            </a:r>
            <a:r>
              <a:rPr lang="ru-RU" dirty="0"/>
              <a:t>В дневных стационарах для детей не заполняются сведения о числе коек для </a:t>
            </a:r>
            <a:r>
              <a:rPr lang="ru-RU" dirty="0" smtClean="0"/>
              <a:t>взрослых.</a:t>
            </a:r>
            <a:endParaRPr lang="ru-RU" dirty="0"/>
          </a:p>
          <a:p>
            <a:r>
              <a:rPr lang="ru-RU" dirty="0"/>
              <a:t>В дневных стационарах для взрослых не заполняются сведения о числе коек для детей</a:t>
            </a:r>
          </a:p>
          <a:p>
            <a:r>
              <a:rPr lang="ru-RU" dirty="0"/>
              <a:t>На койках для детей не должно быть указано сведений о взрослых пациентах</a:t>
            </a:r>
          </a:p>
          <a:p>
            <a:r>
              <a:rPr lang="ru-RU" dirty="0"/>
              <a:t>На койках для патологии беременности не заполняются  сведения о пациентах старше трудоспособного возраста;</a:t>
            </a:r>
          </a:p>
          <a:p>
            <a:r>
              <a:rPr lang="ru-RU" dirty="0"/>
              <a:t>На гинекологических койках для вспомогательных  репродуктивных технологий не указываются данные о детях  (0-17 лет), детях до 3 лет, лицах старше трудоспособного  возраста.</a:t>
            </a:r>
          </a:p>
        </p:txBody>
      </p:sp>
    </p:spTree>
    <p:extLst>
      <p:ext uri="{BB962C8B-B14F-4D97-AF65-F5344CB8AC3E}">
        <p14:creationId xmlns:p14="http://schemas.microsoft.com/office/powerpoint/2010/main" val="313304001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620688"/>
            <a:ext cx="7846640" cy="1296143"/>
          </a:xfrm>
        </p:spPr>
        <p:txBody>
          <a:bodyPr>
            <a:normAutofit fontScale="90000"/>
          </a:bodyPr>
          <a:lstStyle/>
          <a:p>
            <a:r>
              <a:rPr lang="ru-RU" sz="2200" dirty="0">
                <a:latin typeface="Arial" panose="020B0604020202020204" pitchFamily="34" charset="0"/>
                <a:cs typeface="Arial" panose="020B0604020202020204" pitchFamily="34" charset="0"/>
              </a:rPr>
              <a:t>Таблица </a:t>
            </a:r>
            <a:r>
              <a:rPr lang="ru-RU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2000</a:t>
            </a:r>
            <a:r>
              <a:rPr lang="ru-RU" sz="2200" dirty="0" smtClean="0"/>
              <a:t> </a:t>
            </a:r>
            <a:r>
              <a:rPr lang="ru-RU" dirty="0"/>
              <a:t/>
            </a:r>
            <a:br>
              <a:rPr lang="ru-RU" dirty="0"/>
            </a:br>
            <a:r>
              <a:rPr lang="ru-RU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>«Использование </a:t>
            </a:r>
            <a:r>
              <a:rPr lang="ru-RU" sz="2200" dirty="0">
                <a:latin typeface="Arial" panose="020B0604020202020204" pitchFamily="34" charset="0"/>
                <a:cs typeface="Arial" panose="020B0604020202020204" pitchFamily="34" charset="0"/>
              </a:rPr>
              <a:t>коек дневного стационара медицинской организации по профилям» </a:t>
            </a:r>
            <a:r>
              <a:rPr lang="ru-RU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2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200" dirty="0" smtClean="0">
                <a:latin typeface="Arial" panose="020B0604020202020204" pitchFamily="34" charset="0"/>
                <a:cs typeface="Arial" panose="020B0604020202020204" pitchFamily="34" charset="0"/>
              </a:rPr>
              <a:t/>
            </a:r>
            <a:br>
              <a:rPr lang="ru-RU" sz="2200" dirty="0" smtClean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ru-RU" sz="2200" b="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67544" y="1582341"/>
            <a:ext cx="8208912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/>
              <a:t> В строке </a:t>
            </a:r>
            <a:r>
              <a:rPr lang="ru-RU" dirty="0" smtClean="0"/>
              <a:t>1 </a:t>
            </a:r>
            <a:r>
              <a:rPr lang="ru-RU" dirty="0"/>
              <a:t>по графам </a:t>
            </a:r>
            <a:r>
              <a:rPr lang="ru-RU" dirty="0" smtClean="0"/>
              <a:t>15-26 </a:t>
            </a:r>
            <a:r>
              <a:rPr lang="ru-RU" dirty="0"/>
              <a:t>указываются сведения о числе коек,  выписанных пациентах и проведенных ими </a:t>
            </a:r>
            <a:r>
              <a:rPr lang="ru-RU" dirty="0" err="1"/>
              <a:t>пациенто</a:t>
            </a:r>
            <a:r>
              <a:rPr lang="ru-RU" dirty="0"/>
              <a:t>-днях в  дневных стационарах </a:t>
            </a:r>
            <a:r>
              <a:rPr lang="ru-RU" dirty="0" smtClean="0"/>
              <a:t>медицинских организаций, оказывающих помощь в амбулаторных условиях, </a:t>
            </a:r>
            <a:r>
              <a:rPr lang="ru-RU" b="1" dirty="0" smtClean="0"/>
              <a:t>включая стационары на дому</a:t>
            </a:r>
            <a:r>
              <a:rPr lang="ru-RU" dirty="0" smtClean="0"/>
              <a:t>.</a:t>
            </a:r>
            <a:endParaRPr lang="ru-RU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ru-RU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/>
              <a:t>В строках 2-</a:t>
            </a:r>
            <a:r>
              <a:rPr lang="ru-RU" dirty="0" smtClean="0">
                <a:solidFill>
                  <a:srgbClr val="FF0000"/>
                </a:solidFill>
              </a:rPr>
              <a:t>73</a:t>
            </a:r>
            <a:r>
              <a:rPr lang="ru-RU" dirty="0" smtClean="0"/>
              <a:t> </a:t>
            </a:r>
            <a:r>
              <a:rPr lang="ru-RU" dirty="0"/>
              <a:t>по графам 15-26 </a:t>
            </a:r>
            <a:r>
              <a:rPr lang="ru-RU" dirty="0" smtClean="0"/>
              <a:t>заполняются данные только  о работе дневных стационаров </a:t>
            </a:r>
            <a:r>
              <a:rPr lang="ru-RU" dirty="0"/>
              <a:t>медицинских организаций, оказывающих помощь в амбулаторных </a:t>
            </a:r>
            <a:r>
              <a:rPr lang="ru-RU" dirty="0" smtClean="0"/>
              <a:t>условиях по профилям </a:t>
            </a:r>
            <a:r>
              <a:rPr lang="ru-RU" b="1" dirty="0" smtClean="0"/>
              <a:t>без стационаров </a:t>
            </a:r>
            <a:r>
              <a:rPr lang="ru-RU" b="1" dirty="0"/>
              <a:t>на дому.</a:t>
            </a:r>
          </a:p>
        </p:txBody>
      </p:sp>
    </p:spTree>
    <p:extLst>
      <p:ext uri="{BB962C8B-B14F-4D97-AF65-F5344CB8AC3E}">
        <p14:creationId xmlns:p14="http://schemas.microsoft.com/office/powerpoint/2010/main" val="252790693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191</TotalTime>
  <Words>346</Words>
  <Application>Microsoft Office PowerPoint</Application>
  <PresentationFormat>Экран (4:3)</PresentationFormat>
  <Paragraphs>55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Открытая</vt:lpstr>
      <vt:lpstr>Заполнение формы отраслевого статистического наблюдения № 14дс «Сведения о деятельности дневных стационаров медицинских организаций» за 2025 год</vt:lpstr>
      <vt:lpstr>Приказ Министерства здравоохранения Российской Федерации от 9 декабря 1999г. №438 « Об организации деятельности дневных стационаров в лечебно- профилактических учреждениях»</vt:lpstr>
      <vt:lpstr>Форма отраслевого статистического наблюдения № 14дс «Сведения о деятельности дневных стационаров медицинских организаций»   (утверждена приказом Министерства здравоохранения Российской Федерации от 30 декабря 2002г. №413 )</vt:lpstr>
      <vt:lpstr>Приказ Министерства здравоохранения Российской Федерации от 13 ноября 2003г. № 548   «Об утверждении инструкции по заполнению отчетной формы по дневным стационарам»  Вступил в действие с 1 декабря 2003 года</vt:lpstr>
      <vt:lpstr>  Таблица 1010  без изменений     Межформенные контроли:  Число дневных стационаров для взрослых:  141.1010.1.03.+141.1010.1.05.=30.1001.16.04 Число дневных стационаров для детей: 141.1010.1.04.+141.1010.1.06.=30.1001.17.04    </vt:lpstr>
      <vt:lpstr>Таблица 2000  «Использование коек дневного стационара медицинской организации по профилям»   Убрали строки и привели в соответствие нумерацию строк 1-74</vt:lpstr>
      <vt:lpstr>Таблица 2000  «Использование коек дневного стационара медицинской организации по профилям»   </vt:lpstr>
      <vt:lpstr>Таблица 2000  «Использование коек дневного стационара медицинской организации по профилям»   </vt:lpstr>
      <vt:lpstr>Таблица 2000  «Использование коек дневного стационара медицинской организации по профилям»   </vt:lpstr>
      <vt:lpstr>Подтабличная строка 2500  Умерло в дневном стационаре при подразделениях медицинских организаций, оказывающих медицинскую помощь: в стационарных условиях 1_____,  из них: детей 2 _____, лиц старше трудоспособного возраста 3_____,  в амбулаторных условиях, включая стационары на дому 4_____,  из них: детей 5 ______  лиц старше трудоспособного возраста 6_____.   По каждому умершему в дневном стационаре  медицинской организации, оказывающей помощь в  стационарных, амбулаторных условиях и на дому  следует предоставить пояснительную записку. </vt:lpstr>
      <vt:lpstr>Подтабличная строка 2500 Внутриформенные контроли:  Число умерших (взрослых и детей) в дневном стационаре медицинских организаций, оказывающих медицинскую помощь в стационарных условиях: 141.2500.1.01.=141.3000.1.06.+141.3500.1.06. Число умерших детей в дневном стационаре медицинских организаций, оказывающих медицинскую помощь в стационарных условиях: 141.2500.1.02.=141.3500.1.06 Число умерших лиц старше трудоспособного возраста  в дневном стационаре медицинских организаций, оказывающих медицинскую помощь в стационарных условиях: 141.2500.1.03.=141.3100.1.06</vt:lpstr>
      <vt:lpstr>Подтабличная строка 2600  Число выписанных сельских жителей из дневных стационаров медицинских организаций, оказывающих медицинскую помощь:   в стационарных условиях 1_____,  из них: детей 2 _____, лиц старше трудоспособного возраста 3_____,  в амбулаторных условиях, включая стационары на дому 4_____,  из них: детей 5 ______  лиц старше трудоспособного возраста 6_____.   </vt:lpstr>
      <vt:lpstr>«Состав пациентов, сроки и исходы лечения» (таблицы 3000,3100 и 3500)       Добавлена таблица 3100«Состав пациентов старше трудоспособного возраста, сроки и исходы лечения», заполнение данной таблицы аналогично таблицам 3000 и 3500  </vt:lpstr>
      <vt:lpstr>    Таблица 3000 «Состав пациентов в возрасте  18 лет и старше, сроки и исходы лечения»  Строка 1 (всего) должна быть равна сумме строк со 2 по  19 по графам с 4 по 9  Таблица 3500 «Состав пациентов в возрасте 0-17  лет включительно, сроки и исходы лечения» Строка 1 (всего) должна быть равна сумме строк со 2 по  20 по графам с 4 по 9   При заполнении строки «Кроме того: факторы, влияющие на состояние здоровья и обращения в учреждения здравоохранения» (Z00-Z99) следует предоставить пояснительную записку с указанием причин лечения пациентов в дневных стационарах и стационарах на дому по данному классу болезней. </vt:lpstr>
      <vt:lpstr> Таблица 3100«Состав пациентов старше трудоспособного возраста, сроки и исходы лечения»  Строка 1 (всего) должна быть равна сумме строк со 2 по  19 по графам с 4 по 9  При заполнении строки 20 «Кроме того: факторы, влияющие на состояние здоровья и обращения в учреждения здравоохранения» (Z00-Z99) следует предоставить пояснительную записку с указанием причин лечения пациентов старше трудоспособного возраста в дневных стационарах и стационарах на дому по данному классу болезней. </vt:lpstr>
      <vt:lpstr> Благодарю за внимание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Заполнение формы отраслевого статистическог7о наблюдения № 14 дс «Сведения о деятельности дневных стационаров медицинских организаций» за 2025 год</dc:title>
  <dc:creator>Анна Александровна Расулова</dc:creator>
  <cp:lastModifiedBy>Алена Александровна Кандеева</cp:lastModifiedBy>
  <cp:revision>24</cp:revision>
  <dcterms:created xsi:type="dcterms:W3CDTF">2025-12-16T05:13:23Z</dcterms:created>
  <dcterms:modified xsi:type="dcterms:W3CDTF">2025-12-17T05:08:22Z</dcterms:modified>
</cp:coreProperties>
</file>